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63" r:id="rId3"/>
    <p:sldId id="264" r:id="rId4"/>
    <p:sldId id="272" r:id="rId5"/>
    <p:sldId id="271" r:id="rId6"/>
    <p:sldId id="270" r:id="rId7"/>
    <p:sldId id="269" r:id="rId8"/>
    <p:sldId id="278" r:id="rId9"/>
    <p:sldId id="273" r:id="rId10"/>
    <p:sldId id="274" r:id="rId11"/>
    <p:sldId id="275" r:id="rId12"/>
    <p:sldId id="276" r:id="rId13"/>
    <p:sldId id="277" r:id="rId14"/>
    <p:sldId id="268" r:id="rId15"/>
    <p:sldId id="267" r:id="rId16"/>
    <p:sldId id="266" r:id="rId17"/>
    <p:sldId id="265" r:id="rId18"/>
    <p:sldId id="279" r:id="rId19"/>
    <p:sldId id="257" r:id="rId20"/>
    <p:sldId id="258" r:id="rId21"/>
    <p:sldId id="259" r:id="rId22"/>
    <p:sldId id="260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1722C9-3702-42B4-8DB0-3B8295457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0"/>
            <a:ext cx="6477000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Running for Congress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2520" y="1371600"/>
            <a:ext cx="6849794" cy="1473200"/>
          </a:xfrm>
        </p:spPr>
        <p:txBody>
          <a:bodyPr>
            <a:normAutofit/>
          </a:bodyPr>
          <a:lstStyle/>
          <a:p>
            <a:r>
              <a:rPr lang="en-US" dirty="0" smtClean="0"/>
              <a:t>CJ Cayanan, Meagan Crisostomo, Gina Nakagawa, Brian Yoo</a:t>
            </a:r>
            <a:endParaRPr lang="en-US" dirty="0"/>
          </a:p>
        </p:txBody>
      </p:sp>
      <p:pic>
        <p:nvPicPr>
          <p:cNvPr id="5" name="Picture 4" descr="http://www.arundelmachine.com/images/capitol_hill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614" y="2294192"/>
            <a:ext cx="6743700" cy="3978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smtClean="0"/>
              <a:t>Why do I need to get more money?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377440"/>
            <a:ext cx="7408333" cy="3450696"/>
          </a:xfrm>
        </p:spPr>
        <p:txBody>
          <a:bodyPr/>
          <a:lstStyle/>
          <a:p>
            <a:r>
              <a:rPr lang="en-US" dirty="0" smtClean="0"/>
              <a:t>Hiring campaigning managers and technicians</a:t>
            </a:r>
          </a:p>
          <a:p>
            <a:r>
              <a:rPr lang="en-US" dirty="0" smtClean="0"/>
              <a:t>Buy television and other advertising tools</a:t>
            </a:r>
          </a:p>
          <a:p>
            <a:r>
              <a:rPr lang="en-US" dirty="0" smtClean="0"/>
              <a:t>Conduct polls</a:t>
            </a:r>
          </a:p>
          <a:p>
            <a:r>
              <a:rPr lang="en-US" dirty="0" smtClean="0"/>
              <a:t>Pay for a variety of activities </a:t>
            </a:r>
          </a:p>
        </p:txBody>
      </p:sp>
      <p:pic>
        <p:nvPicPr>
          <p:cNvPr id="17412" name="Picture 5" descr="campaign%20mana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575" y="3429000"/>
            <a:ext cx="2282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2008electionpolls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818" y="4547456"/>
            <a:ext cx="29718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smtClean="0"/>
              <a:t>Can I ask my party to help me win?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465652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DB4F7"/>
                </a:solidFill>
              </a:rPr>
              <a:t>Parties can sometimes help HOWEVER…</a:t>
            </a:r>
          </a:p>
          <a:p>
            <a:pPr>
              <a:buFontTx/>
              <a:buChar char="-"/>
            </a:pPr>
            <a:r>
              <a:rPr lang="en-US" dirty="0" smtClean="0"/>
              <a:t>They shy away from giving money in primary contests</a:t>
            </a:r>
          </a:p>
          <a:p>
            <a:pPr>
              <a:buFontTx/>
              <a:buChar char="-"/>
            </a:pPr>
            <a:r>
              <a:rPr lang="en-US" dirty="0" smtClean="0"/>
              <a:t>They usually stay neutral until nomination is decided </a:t>
            </a:r>
          </a:p>
        </p:txBody>
      </p:sp>
      <p:pic>
        <p:nvPicPr>
          <p:cNvPr id="18436" name="Picture 5" descr="012210013003_Campaign_20spen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910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381000"/>
            <a:ext cx="7208837" cy="7620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Why and how should I build a “personal organization?”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6907" y="2270684"/>
            <a:ext cx="5428305" cy="43291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DB4F7"/>
                </a:solidFill>
              </a:rPr>
              <a:t>A Congressional candidate can build an organization while holding another office such as</a:t>
            </a:r>
          </a:p>
          <a:p>
            <a:pPr>
              <a:buFontTx/>
              <a:buChar char="-"/>
            </a:pPr>
            <a:r>
              <a:rPr lang="en-US" sz="2800" dirty="0" smtClean="0"/>
              <a:t>A seat in the legislature </a:t>
            </a:r>
          </a:p>
          <a:p>
            <a:pPr>
              <a:buFontTx/>
              <a:buChar char="-"/>
            </a:pPr>
            <a:r>
              <a:rPr lang="en-US" sz="2800" dirty="0" smtClean="0"/>
              <a:t>Serving in civic causes</a:t>
            </a:r>
          </a:p>
          <a:p>
            <a:pPr>
              <a:buFontTx/>
              <a:buChar char="-"/>
            </a:pPr>
            <a:r>
              <a:rPr lang="en-US" sz="2800" dirty="0" smtClean="0"/>
              <a:t>Helping other candidates </a:t>
            </a:r>
          </a:p>
          <a:p>
            <a:pPr>
              <a:buFontTx/>
              <a:buChar char="-"/>
            </a:pPr>
            <a:r>
              <a:rPr lang="en-US" sz="2800" dirty="0" smtClean="0"/>
              <a:t>Being conspicuous without  being controversial </a:t>
            </a:r>
          </a:p>
          <a:p>
            <a:pPr>
              <a:buFontTx/>
              <a:buChar char="-"/>
            </a:pPr>
            <a:endParaRPr lang="en-US" sz="2800" dirty="0" smtClean="0"/>
          </a:p>
        </p:txBody>
      </p:sp>
      <p:sp>
        <p:nvSpPr>
          <p:cNvPr id="19460" name="AutoShape 5" descr="9k="/>
          <p:cNvSpPr>
            <a:spLocks noChangeAspect="1" noChangeArrowheads="1"/>
          </p:cNvSpPr>
          <p:nvPr/>
        </p:nvSpPr>
        <p:spPr bwMode="auto">
          <a:xfrm>
            <a:off x="3762375" y="2771775"/>
            <a:ext cx="16192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1" name="Picture 9" descr="14369_NpAdvH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1425" y="3207434"/>
            <a:ext cx="3704920" cy="24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smtClean="0"/>
              <a:t>What is my main hurdle in this part of the campaign?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8117"/>
            <a:ext cx="4038600" cy="33621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Gaining Visibility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</a:rPr>
              <a:t>-Works hard to be mentioned by the media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</a:rPr>
              <a:t>-Rely on personal contacts (shaking hands and door-to-door campaigning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 smtClean="0">
                <a:latin typeface="Times New Roman" pitchFamily="18" charset="0"/>
              </a:rPr>
              <a:t>Identifying supporters and courting their favor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5" name="Picture 5" descr="img_7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738" y="1676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Election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57" y="2208628"/>
            <a:ext cx="4937890" cy="43047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Focus on political parties</a:t>
            </a:r>
          </a:p>
          <a:p>
            <a:pPr lvl="1"/>
            <a:r>
              <a:rPr lang="en-US" sz="2400" dirty="0" smtClean="0"/>
              <a:t>Either emphasize or deemphasize </a:t>
            </a:r>
          </a:p>
          <a:p>
            <a:r>
              <a:rPr lang="en-US" sz="2800" dirty="0" smtClean="0"/>
              <a:t>Focus on strengths and weaknesses</a:t>
            </a:r>
          </a:p>
          <a:p>
            <a:pPr lvl="1"/>
            <a:r>
              <a:rPr lang="en-US" sz="2400" dirty="0" smtClean="0"/>
              <a:t>Background</a:t>
            </a:r>
          </a:p>
          <a:p>
            <a:pPr lvl="1"/>
            <a:r>
              <a:rPr lang="en-US" sz="2400" dirty="0" smtClean="0"/>
              <a:t>Experience</a:t>
            </a:r>
          </a:p>
          <a:p>
            <a:pPr lvl="1"/>
            <a:r>
              <a:rPr lang="en-US" sz="2400" dirty="0" smtClean="0"/>
              <a:t>Visibility</a:t>
            </a:r>
          </a:p>
        </p:txBody>
      </p:sp>
      <p:pic>
        <p:nvPicPr>
          <p:cNvPr id="14338" name="Picture 2" descr="http://2.bp.blogspot.com/_xu5D6rvvS_I/R5pIMBdRLsI/AAAAAAAAACc/P3UGpNu5Kyo/s400/democratic+and+republi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554" y="2813540"/>
            <a:ext cx="4562329" cy="3307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Political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65" y="2675467"/>
            <a:ext cx="7408333" cy="3450696"/>
          </a:xfrm>
        </p:spPr>
        <p:txBody>
          <a:bodyPr/>
          <a:lstStyle/>
          <a:p>
            <a:r>
              <a:rPr lang="en-US" dirty="0" smtClean="0"/>
              <a:t>If your party is affected by a negative issue:</a:t>
            </a:r>
          </a:p>
          <a:p>
            <a:pPr lvl="1"/>
            <a:r>
              <a:rPr lang="en-US" dirty="0" smtClean="0"/>
              <a:t>We try to differentiate you from your party</a:t>
            </a:r>
            <a:endParaRPr lang="en-US" dirty="0"/>
          </a:p>
        </p:txBody>
      </p:sp>
      <p:pic>
        <p:nvPicPr>
          <p:cNvPr id="15362" name="Picture 2" descr="http://t3.gstatic.com/images?q=tbn:ANd9GcSvtpFqZ0L3wbLjTeRPukOh6Rd2U_vX8HXLchak2l4yNQy0inA&amp;t=1&amp;usg=__vptRXZ5JupWfrNBnjjzRtdPmXlI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773" y="3616447"/>
            <a:ext cx="2509716" cy="2509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653"/>
            <a:ext cx="4297680" cy="1252728"/>
          </a:xfrm>
        </p:spPr>
        <p:txBody>
          <a:bodyPr/>
          <a:lstStyle/>
          <a:p>
            <a:r>
              <a:rPr lang="en-US" dirty="0" smtClean="0"/>
              <a:t>Incumbents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9809"/>
            <a:ext cx="7408333" cy="3720588"/>
          </a:xfrm>
        </p:spPr>
        <p:txBody>
          <a:bodyPr/>
          <a:lstStyle/>
          <a:p>
            <a:r>
              <a:rPr lang="en-US" dirty="0" smtClean="0"/>
              <a:t>Incumbent – a person who already has the position but is running again</a:t>
            </a:r>
          </a:p>
          <a:p>
            <a:r>
              <a:rPr lang="en-US" dirty="0" smtClean="0"/>
              <a:t>Incumbents tend to win because the people in their district are  already familiar with them</a:t>
            </a:r>
          </a:p>
          <a:p>
            <a:r>
              <a:rPr lang="en-US" dirty="0" smtClean="0"/>
              <a:t>Incumbents win the majority of the time</a:t>
            </a:r>
          </a:p>
          <a:p>
            <a:r>
              <a:rPr lang="en-US" dirty="0" smtClean="0"/>
              <a:t>Even if the incumbents usually win, you should still run because the people might want another person to represent them</a:t>
            </a:r>
            <a:endParaRPr lang="en-US" dirty="0"/>
          </a:p>
        </p:txBody>
      </p:sp>
      <p:pic>
        <p:nvPicPr>
          <p:cNvPr id="16388" name="Picture 4" descr="http://patdollard.com/wp-content/uploads/2009/10/oust_an_incumb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032" y="325315"/>
            <a:ext cx="2531481" cy="253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6021" y="3407304"/>
            <a:ext cx="3738085" cy="2012909"/>
          </a:xfrm>
        </p:spPr>
        <p:txBody>
          <a:bodyPr/>
          <a:lstStyle/>
          <a:p>
            <a:r>
              <a:rPr lang="en-US" dirty="0" smtClean="0"/>
              <a:t>No limit on the number of times you can run for Senator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often can I run for this position?</a:t>
            </a:r>
            <a:endParaRPr lang="en-US" dirty="0"/>
          </a:p>
        </p:txBody>
      </p:sp>
      <p:pic>
        <p:nvPicPr>
          <p:cNvPr id="4" name="Picture 3" descr="US Capitol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468611"/>
            <a:ext cx="3700101" cy="38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3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mbassyofafghanistan.org/images/Dole-Logo-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4438650"/>
            <a:ext cx="1905000" cy="1962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283612" cy="1252728"/>
          </a:xfrm>
        </p:spPr>
        <p:txBody>
          <a:bodyPr/>
          <a:lstStyle/>
          <a:p>
            <a:r>
              <a:rPr lang="en-US" dirty="0" smtClean="0"/>
              <a:t>Candidate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96086"/>
            <a:ext cx="8153400" cy="4304714"/>
          </a:xfrm>
        </p:spPr>
        <p:txBody>
          <a:bodyPr/>
          <a:lstStyle/>
          <a:p>
            <a:r>
              <a:rPr lang="en-US" sz="2800" dirty="0" smtClean="0"/>
              <a:t>Name: </a:t>
            </a:r>
            <a:r>
              <a:rPr lang="en-US" sz="2800" dirty="0" err="1" smtClean="0"/>
              <a:t>Lealani</a:t>
            </a:r>
            <a:r>
              <a:rPr lang="en-US" sz="2800" dirty="0" smtClean="0"/>
              <a:t> Dole</a:t>
            </a:r>
          </a:p>
          <a:p>
            <a:r>
              <a:rPr lang="en-US" sz="2800" dirty="0" smtClean="0"/>
              <a:t>Age: 36</a:t>
            </a:r>
          </a:p>
          <a:p>
            <a:r>
              <a:rPr lang="en-US" sz="2800" dirty="0" smtClean="0"/>
              <a:t>Race: Hawaiian/White</a:t>
            </a:r>
          </a:p>
          <a:p>
            <a:r>
              <a:rPr lang="en-US" sz="2800" dirty="0" smtClean="0"/>
              <a:t>Education: BA political science Haverford College Law Degree Harvard University</a:t>
            </a:r>
          </a:p>
          <a:p>
            <a:r>
              <a:rPr lang="en-US" sz="2800" dirty="0" smtClean="0"/>
              <a:t>Experience: Mayor of Honolulu – 4 years</a:t>
            </a:r>
          </a:p>
          <a:p>
            <a:pPr>
              <a:buNone/>
            </a:pPr>
            <a:r>
              <a:rPr lang="en-US" sz="2800" dirty="0" smtClean="0"/>
              <a:t>			   Governor of Hawaii – 4 years</a:t>
            </a:r>
          </a:p>
          <a:p>
            <a:r>
              <a:rPr lang="en-US" sz="2800" dirty="0" smtClean="0"/>
              <a:t>Party Affiliation: Republican</a:t>
            </a:r>
          </a:p>
          <a:p>
            <a:endParaRPr lang="en-US" dirty="0" smtClean="0"/>
          </a:p>
        </p:txBody>
      </p:sp>
      <p:pic>
        <p:nvPicPr>
          <p:cNvPr id="4" name="Picture 2" descr="Hawaiian Woman Royalty Free Stock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8328"/>
            <a:ext cx="3746500" cy="2809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3295271" cy="3281401"/>
          </a:xfrm>
        </p:spPr>
        <p:txBody>
          <a:bodyPr/>
          <a:lstStyle/>
          <a:p>
            <a:r>
              <a:rPr lang="en-US" dirty="0" smtClean="0"/>
              <a:t>6 year term</a:t>
            </a:r>
          </a:p>
          <a:p>
            <a:r>
              <a:rPr lang="en-US" dirty="0" smtClean="0"/>
              <a:t>Only 2 senators per state</a:t>
            </a:r>
          </a:p>
          <a:p>
            <a:r>
              <a:rPr lang="en-US" dirty="0" smtClean="0"/>
              <a:t>National exposure</a:t>
            </a:r>
          </a:p>
          <a:p>
            <a:r>
              <a:rPr lang="en-US" dirty="0" smtClean="0"/>
              <a:t>More intense competition</a:t>
            </a:r>
          </a:p>
          <a:p>
            <a:r>
              <a:rPr lang="en-US" dirty="0" smtClean="0"/>
              <a:t>Campaigns cost more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Prestigious</a:t>
            </a:r>
            <a:endParaRPr lang="en-US" dirty="0"/>
          </a:p>
        </p:txBody>
      </p:sp>
      <p:pic>
        <p:nvPicPr>
          <p:cNvPr id="4" name="Picture 3" descr="mon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052" y="2837795"/>
            <a:ext cx="4565748" cy="31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8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0" y="2675467"/>
            <a:ext cx="4470400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Raise a large amount of money</a:t>
            </a:r>
          </a:p>
          <a:p>
            <a:r>
              <a:rPr lang="en-US" dirty="0" smtClean="0"/>
              <a:t>Hire professional and experienced campaign staff</a:t>
            </a:r>
          </a:p>
          <a:p>
            <a:r>
              <a:rPr lang="en-US" dirty="0" smtClean="0"/>
              <a:t>Make as many personal contacts as possible</a:t>
            </a:r>
          </a:p>
          <a:p>
            <a:r>
              <a:rPr lang="en-US" dirty="0" smtClean="0"/>
              <a:t>Avoid giving the opposition positive publicity</a:t>
            </a:r>
          </a:p>
          <a:p>
            <a:r>
              <a:rPr lang="en-US" dirty="0" smtClean="0"/>
              <a:t>Have a clear and consistent campaign theme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do to win?</a:t>
            </a:r>
            <a:endParaRPr lang="en-US" dirty="0"/>
          </a:p>
        </p:txBody>
      </p:sp>
      <p:pic>
        <p:nvPicPr>
          <p:cNvPr id="4" name="Picture 3" descr="Grou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71700"/>
            <a:ext cx="3810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7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614" y="2703437"/>
            <a:ext cx="4493605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a higher chance than an incumbent</a:t>
            </a:r>
          </a:p>
          <a:p>
            <a:r>
              <a:rPr lang="en-US" dirty="0" smtClean="0"/>
              <a:t>Yet it is not as influential as when you are running for the house of representatives</a:t>
            </a:r>
          </a:p>
          <a:p>
            <a:r>
              <a:rPr lang="en-US" dirty="0" smtClean="0"/>
              <a:t>Incumbent senators are widely known</a:t>
            </a:r>
          </a:p>
          <a:p>
            <a:pPr lvl="1"/>
            <a:r>
              <a:rPr lang="en-US" dirty="0" smtClean="0"/>
              <a:t>But so are there opponents</a:t>
            </a:r>
          </a:p>
          <a:p>
            <a:pPr lvl="2"/>
            <a:r>
              <a:rPr lang="en-US" dirty="0" smtClean="0"/>
              <a:t>Spend large sums of money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Chances when not an incumbent</a:t>
            </a:r>
            <a:endParaRPr lang="en-US" dirty="0"/>
          </a:p>
        </p:txBody>
      </p:sp>
      <p:pic>
        <p:nvPicPr>
          <p:cNvPr id="4" name="Picture 3" descr="799627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1219" y="3116351"/>
            <a:ext cx="4296292" cy="30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63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843" y="2343392"/>
            <a:ext cx="4368406" cy="37827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Campaigns cost more in larger states</a:t>
            </a:r>
          </a:p>
          <a:p>
            <a:pPr lvl="1"/>
            <a:r>
              <a:rPr lang="en-US" dirty="0" smtClean="0"/>
              <a:t>California  70 times number of potential voters than Wyoming</a:t>
            </a:r>
          </a:p>
          <a:p>
            <a:r>
              <a:rPr lang="en-US" dirty="0" smtClean="0"/>
              <a:t>Interest parties direct more money to competitive races in smaller states</a:t>
            </a:r>
          </a:p>
          <a:p>
            <a:pPr lvl="1"/>
            <a:r>
              <a:rPr lang="en-US" dirty="0" smtClean="0"/>
              <a:t>Campaign dollars reach more voters</a:t>
            </a:r>
          </a:p>
          <a:p>
            <a:r>
              <a:rPr lang="en-US" dirty="0" smtClean="0"/>
              <a:t>Personal contacts influence greater in smaller states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state I am running for affect campaign finances?</a:t>
            </a:r>
            <a:endParaRPr lang="en-US" dirty="0"/>
          </a:p>
        </p:txBody>
      </p:sp>
      <p:pic>
        <p:nvPicPr>
          <p:cNvPr id="4" name="Picture 3" descr="Hawaiian-Islands-Brace-for-Tsunam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1395" y="2935983"/>
            <a:ext cx="43529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3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5467"/>
            <a:ext cx="7408333" cy="3450696"/>
          </a:xfrm>
        </p:spPr>
        <p:txBody>
          <a:bodyPr/>
          <a:lstStyle/>
          <a:p>
            <a:r>
              <a:rPr lang="en-US" dirty="0" smtClean="0"/>
              <a:t>Run campaign differently</a:t>
            </a:r>
          </a:p>
          <a:p>
            <a:r>
              <a:rPr lang="en-US" dirty="0" smtClean="0"/>
              <a:t>Gain Visibility</a:t>
            </a:r>
          </a:p>
          <a:p>
            <a:r>
              <a:rPr lang="en-US" dirty="0" smtClean="0"/>
              <a:t>Gain Distinction</a:t>
            </a:r>
          </a:p>
          <a:p>
            <a:r>
              <a:rPr lang="en-US" dirty="0" smtClean="0"/>
              <a:t>Gain Popularity</a:t>
            </a:r>
          </a:p>
          <a:p>
            <a:r>
              <a:rPr lang="en-US" dirty="0" smtClean="0"/>
              <a:t>Win Votes</a:t>
            </a:r>
          </a:p>
        </p:txBody>
      </p:sp>
      <p:pic>
        <p:nvPicPr>
          <p:cNvPr id="1026" name="Picture 2" descr="C:\Users\Valued Customer\Desktop\New Folder (2)\ballot-v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037" y="2555835"/>
            <a:ext cx="4522763" cy="3787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Nature of district or state</a:t>
            </a:r>
          </a:p>
          <a:p>
            <a:r>
              <a:rPr lang="en-US" dirty="0" smtClean="0"/>
              <a:t>Incumbent or Challenger</a:t>
            </a:r>
          </a:p>
          <a:p>
            <a:r>
              <a:rPr lang="en-US" dirty="0" smtClean="0"/>
              <a:t>Strength of personal organization</a:t>
            </a:r>
          </a:p>
          <a:p>
            <a:r>
              <a:rPr lang="en-US" dirty="0" smtClean="0"/>
              <a:t>Popularity</a:t>
            </a:r>
          </a:p>
          <a:p>
            <a:r>
              <a:rPr lang="en-US" dirty="0" smtClean="0"/>
              <a:t>Money</a:t>
            </a:r>
            <a:endParaRPr lang="en-US" dirty="0"/>
          </a:p>
        </p:txBody>
      </p:sp>
      <p:pic>
        <p:nvPicPr>
          <p:cNvPr id="5122" name="Picture 2" descr="C:\Users\Valued Customer\Desktop\New Folder (2)\hawaii-districts_explai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675467"/>
            <a:ext cx="28575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89982"/>
            <a:ext cx="7408333" cy="3450696"/>
          </a:xfrm>
        </p:spPr>
        <p:txBody>
          <a:bodyPr/>
          <a:lstStyle/>
          <a:p>
            <a:r>
              <a:rPr lang="en-US" dirty="0" smtClean="0"/>
              <a:t>Partisan Gerrymandering: 2002 redistricting were drawn in ways that enhanced the reelection prospects of incumbents or one party.</a:t>
            </a:r>
          </a:p>
          <a:p>
            <a:r>
              <a:rPr lang="en-US" dirty="0" smtClean="0"/>
              <a:t>Safe Seats: When officeholders don’t have to fight to retain their seat.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Valued Customer\Desktop\New Folder (2)\la-z-boy-cool-chair-massage-recliner-as-seen-on-friends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7147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05575"/>
            <a:ext cx="7408333" cy="3450696"/>
          </a:xfrm>
        </p:spPr>
        <p:txBody>
          <a:bodyPr/>
          <a:lstStyle/>
          <a:p>
            <a:r>
              <a:rPr lang="en-US" dirty="0" smtClean="0"/>
              <a:t>Competition is more likely when both candidates have adequate funding.</a:t>
            </a:r>
          </a:p>
          <a:p>
            <a:r>
              <a:rPr lang="en-US" dirty="0" smtClean="0"/>
              <a:t>Governor/Senate elections are more funded than U.S. house elections.</a:t>
            </a:r>
            <a:endParaRPr lang="en-US" dirty="0"/>
          </a:p>
        </p:txBody>
      </p:sp>
      <p:pic>
        <p:nvPicPr>
          <p:cNvPr id="3074" name="Picture 2" descr="C:\Users\Valued Customer\Desktop\New Folder (2)\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93698"/>
            <a:ext cx="3124200" cy="2764302"/>
          </a:xfrm>
          <a:prstGeom prst="rect">
            <a:avLst/>
          </a:prstGeom>
          <a:noFill/>
        </p:spPr>
      </p:pic>
      <p:pic>
        <p:nvPicPr>
          <p:cNvPr id="3075" name="Picture 3" descr="C:\Users\Valued Customer\Desktop\New Folder (2)\Money sta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14775"/>
            <a:ext cx="32289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Obama and midterm elections 2010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52" y="2447778"/>
            <a:ext cx="7408333" cy="3450696"/>
          </a:xfrm>
        </p:spPr>
        <p:txBody>
          <a:bodyPr/>
          <a:lstStyle/>
          <a:p>
            <a:r>
              <a:rPr lang="en-US" dirty="0" smtClean="0"/>
              <a:t>Coattail Effect: The boost candidates from the president’s party get from running along with a popular presidential candidate.</a:t>
            </a:r>
          </a:p>
          <a:p>
            <a:r>
              <a:rPr lang="en-US" dirty="0" smtClean="0"/>
              <a:t>Midterm elections depend on president’s term/situation.</a:t>
            </a:r>
          </a:p>
          <a:p>
            <a:endParaRPr lang="en-US" dirty="0"/>
          </a:p>
        </p:txBody>
      </p:sp>
      <p:pic>
        <p:nvPicPr>
          <p:cNvPr id="2050" name="Picture 2" descr="C:\Users\Valued Customer\Desktop\New Folder (2)\obam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199" y="3581400"/>
            <a:ext cx="259080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of Representatives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smtClean="0"/>
              <a:t>How often can I run for this position? 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5575" y="2524943"/>
            <a:ext cx="4038600" cy="3055889"/>
          </a:xfrm>
        </p:spPr>
        <p:txBody>
          <a:bodyPr/>
          <a:lstStyle/>
          <a:p>
            <a:r>
              <a:rPr lang="en-US" dirty="0" smtClean="0"/>
              <a:t>There is no limit on how many years one can run for the position </a:t>
            </a:r>
          </a:p>
          <a:p>
            <a:r>
              <a:rPr lang="en-US" dirty="0" smtClean="0"/>
              <a:t>Every 2 years about 1,000 candidates campaign for Congress</a:t>
            </a:r>
          </a:p>
        </p:txBody>
      </p:sp>
      <p:sp>
        <p:nvSpPr>
          <p:cNvPr id="16388" name="Rectangle 14"/>
          <p:cNvSpPr>
            <a:spLocks noGrp="1" noChangeArrowheads="1"/>
          </p:cNvSpPr>
          <p:nvPr>
            <p:ph sz="half" idx="2"/>
          </p:nvPr>
        </p:nvSpPr>
        <p:spPr>
          <a:xfrm>
            <a:off x="4572000" y="1676400"/>
            <a:ext cx="4038600" cy="4525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6389" name="AutoShape 8" descr="9k="/>
          <p:cNvSpPr>
            <a:spLocks noChangeAspect="1" noChangeArrowheads="1"/>
          </p:cNvSpPr>
          <p:nvPr/>
        </p:nvSpPr>
        <p:spPr bwMode="auto">
          <a:xfrm>
            <a:off x="3614738" y="2805113"/>
            <a:ext cx="19145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AutoShape 10" descr="9k="/>
          <p:cNvSpPr>
            <a:spLocks noChangeAspect="1" noChangeArrowheads="1"/>
          </p:cNvSpPr>
          <p:nvPr/>
        </p:nvSpPr>
        <p:spPr bwMode="auto">
          <a:xfrm>
            <a:off x="3614738" y="2805113"/>
            <a:ext cx="19145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utoShape 12" descr="9k="/>
          <p:cNvSpPr>
            <a:spLocks noChangeAspect="1" noChangeArrowheads="1"/>
          </p:cNvSpPr>
          <p:nvPr/>
        </p:nvSpPr>
        <p:spPr bwMode="auto">
          <a:xfrm>
            <a:off x="3614738" y="2805113"/>
            <a:ext cx="19145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6392" name="AutoShape 16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19145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3" name="Picture 20" descr="House_of_representati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4175" y="2415334"/>
            <a:ext cx="4791075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234</TotalTime>
  <Words>612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Running for Congress</vt:lpstr>
      <vt:lpstr>Candidate Profile</vt:lpstr>
      <vt:lpstr>Running a campaign</vt:lpstr>
      <vt:lpstr>Factors</vt:lpstr>
      <vt:lpstr>Adversity</vt:lpstr>
      <vt:lpstr>Money?!</vt:lpstr>
      <vt:lpstr>Obama and midterm elections 2010</vt:lpstr>
      <vt:lpstr>House of Representatives</vt:lpstr>
      <vt:lpstr>How often can I run for this position? </vt:lpstr>
      <vt:lpstr>Why do I need to get more money?</vt:lpstr>
      <vt:lpstr>Can I ask my party to help me win? </vt:lpstr>
      <vt:lpstr>Why and how should I build a “personal organization?”</vt:lpstr>
      <vt:lpstr>What is my main hurdle in this part of the campaign?</vt:lpstr>
      <vt:lpstr>General Election</vt:lpstr>
      <vt:lpstr>Campaign Policy</vt:lpstr>
      <vt:lpstr>Your Political Party</vt:lpstr>
      <vt:lpstr>Incumbents</vt:lpstr>
      <vt:lpstr>Senate</vt:lpstr>
      <vt:lpstr>How often can I run for this position?</vt:lpstr>
      <vt:lpstr>More Prestigious</vt:lpstr>
      <vt:lpstr>What should you do to win?</vt:lpstr>
      <vt:lpstr>Chances when not an incumbent</vt:lpstr>
      <vt:lpstr>How does the state I am running for affect campaign finances?</vt:lpstr>
    </vt:vector>
  </TitlesOfParts>
  <Company>St. John's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Senator of Hawaii 2014</dc:title>
  <dc:creator>Meagan Crisostomo</dc:creator>
  <cp:lastModifiedBy>CJ</cp:lastModifiedBy>
  <cp:revision>11</cp:revision>
  <dcterms:created xsi:type="dcterms:W3CDTF">2010-09-23T09:37:09Z</dcterms:created>
  <dcterms:modified xsi:type="dcterms:W3CDTF">2010-09-30T03:00:24Z</dcterms:modified>
</cp:coreProperties>
</file>